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33" r:id="rId2"/>
    <p:sldId id="539" r:id="rId3"/>
    <p:sldId id="562" r:id="rId4"/>
    <p:sldId id="592" r:id="rId5"/>
    <p:sldId id="593" r:id="rId6"/>
    <p:sldId id="594" r:id="rId7"/>
    <p:sldId id="598" r:id="rId8"/>
    <p:sldId id="595" r:id="rId9"/>
    <p:sldId id="587" r:id="rId10"/>
    <p:sldId id="600" r:id="rId11"/>
    <p:sldId id="601" r:id="rId12"/>
    <p:sldId id="599" r:id="rId13"/>
    <p:sldId id="564" r:id="rId14"/>
    <p:sldId id="582" r:id="rId15"/>
    <p:sldId id="565" r:id="rId16"/>
    <p:sldId id="567" r:id="rId17"/>
    <p:sldId id="568" r:id="rId18"/>
    <p:sldId id="597" r:id="rId19"/>
    <p:sldId id="596" r:id="rId20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86435"/>
  </p:normalViewPr>
  <p:slideViewPr>
    <p:cSldViewPr>
      <p:cViewPr varScale="1">
        <p:scale>
          <a:sx n="80" d="100"/>
          <a:sy n="80" d="100"/>
        </p:scale>
        <p:origin x="55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1176" y="96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5FF1408A-2DDF-983E-DB71-4B7C726377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04800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P1110 L22 Angular momentum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59CDE00F-7362-3315-688A-539809AF60F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11271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algn="r"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989878CB-4C40-6851-1B00-FFDD1997BC9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1466B8F4-296B-594A-21AE-C935B368DE5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47065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algn="r" defTabSz="920238" eaLnBrk="1" hangingPunct="1">
              <a:defRPr sz="1200" b="0"/>
            </a:lvl1pPr>
          </a:lstStyle>
          <a:p>
            <a:pPr>
              <a:defRPr/>
            </a:pPr>
            <a:fld id="{A12423C2-975E-4FC2-8805-A8531A9B90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CFE3855D-D7CE-83B1-BE42-806BD55854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P1110 L20 Torque and angular momentum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E68A161F-57A1-9016-5519-530D25D990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5575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algn="r"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8E1FFEA-72A3-F782-6652-ED0BD19078B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8613" y="525463"/>
            <a:ext cx="3500437" cy="2627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355EB2A6-E059-8D20-43DD-A0DB029001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BF2A5034-D47A-268A-F775-7013585FE9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D38C1D6C-74E1-060A-BC51-3DC7649E74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5575" y="6659563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algn="r" defTabSz="920238" eaLnBrk="1" hangingPunct="1">
              <a:defRPr sz="1200" b="0"/>
            </a:lvl1pPr>
          </a:lstStyle>
          <a:p>
            <a:pPr>
              <a:defRPr/>
            </a:pPr>
            <a:fld id="{E71773BB-0F11-440D-A8F4-5D25B20BF5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F6ADF9B3-2D0C-A875-3A4B-07136E7BEF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B42B63EE-A7E1-8828-C14F-E9B6912FB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43DB97DE-ED09-EBFF-91BF-DB13E51F84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0CC564-A0E9-4087-AF35-1A601E3573C1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6629" name="Header Placeholder 1">
            <a:extLst>
              <a:ext uri="{FF2B5EF4-FFF2-40B4-BE49-F238E27FC236}">
                <a16:creationId xmlns:a16="http://schemas.microsoft.com/office/drawing/2014/main" id="{332D39F2-B8A9-E507-1DD6-7F5F498FC4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L20 Torque and angular momentum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F93384D6-3001-8936-C218-C88F9AE2B5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3AFDF235-2A95-07C5-4E10-A3B74424E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D06484B-4E50-9928-E836-D93D3A60BF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DF56A1-120D-469E-994F-34F8A79B0CDF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8677" name="Header Placeholder 1">
            <a:extLst>
              <a:ext uri="{FF2B5EF4-FFF2-40B4-BE49-F238E27FC236}">
                <a16:creationId xmlns:a16="http://schemas.microsoft.com/office/drawing/2014/main" id="{30DEEFFB-64BE-8D89-F61D-9F4091765C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L20 Torque and angular momentum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E70C61D9-B1E1-59A8-F167-BCA06528E3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52D23284-3B46-489B-D4B6-4AA508C25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EF7C734E-ACDB-1E7B-AA24-A2B57774A7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AA9935-8C88-499C-A578-A1D242CA112D}" type="slidenum">
              <a:rPr lang="en-US" altLang="en-US" b="0" smtClean="0"/>
              <a:pPr/>
              <a:t>13</a:t>
            </a:fld>
            <a:endParaRPr lang="en-US" altLang="en-US" b="0"/>
          </a:p>
        </p:txBody>
      </p:sp>
      <p:sp>
        <p:nvSpPr>
          <p:cNvPr id="31749" name="Header Placeholder 4">
            <a:extLst>
              <a:ext uri="{FF2B5EF4-FFF2-40B4-BE49-F238E27FC236}">
                <a16:creationId xmlns:a16="http://schemas.microsoft.com/office/drawing/2014/main" id="{CA9DA81B-455F-A5BB-B53F-C194A5A994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L20 Torque and angular momentum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ECD9A24D-4727-68FD-8EF8-3AE5741378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D2EAAE61-90F2-5243-4D10-5BA5BB0BC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kg m</a:t>
            </a:r>
            <a:r>
              <a:rPr lang="en-US" altLang="en-US" baseline="30000"/>
              <a:t>2</a:t>
            </a:r>
            <a:r>
              <a:rPr lang="en-US" altLang="en-US"/>
              <a:t>/s</a:t>
            </a:r>
            <a:r>
              <a:rPr lang="en-US" altLang="en-US" baseline="30000"/>
              <a:t>2 </a:t>
            </a:r>
            <a:r>
              <a:rPr lang="en-US" altLang="en-US"/>
              <a:t>= </a:t>
            </a:r>
            <a:r>
              <a:rPr lang="en-US" altLang="en-US" i="1"/>
              <a:t>I</a:t>
            </a:r>
            <a:r>
              <a:rPr lang="en-US" altLang="en-US"/>
              <a:t> rad</a:t>
            </a:r>
            <a:r>
              <a:rPr lang="en-US" altLang="en-US" baseline="30000"/>
              <a:t>2</a:t>
            </a:r>
            <a:r>
              <a:rPr lang="en-US" altLang="en-US"/>
              <a:t>/s</a:t>
            </a:r>
            <a:r>
              <a:rPr lang="en-US" altLang="en-US" baseline="30000"/>
              <a:t>2</a:t>
            </a:r>
          </a:p>
          <a:p>
            <a:r>
              <a:rPr lang="en-US" altLang="en-US" i="1"/>
              <a:t>I</a:t>
            </a:r>
            <a:r>
              <a:rPr lang="en-US" altLang="en-US"/>
              <a:t> = kg m</a:t>
            </a:r>
            <a:r>
              <a:rPr lang="en-US" altLang="en-US" baseline="30000"/>
              <a:t>2</a:t>
            </a:r>
            <a:r>
              <a:rPr lang="en-US" altLang="en-US"/>
              <a:t>/rad</a:t>
            </a:r>
            <a:r>
              <a:rPr lang="en-US" altLang="en-US" baseline="30000"/>
              <a:t>2</a:t>
            </a:r>
            <a:endParaRPr lang="en-US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180DA9EF-AC4F-9902-33B6-1FBD2E3096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1F885E-78F9-48B2-84F6-19534DD2CA5E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38917" name="Header Placeholder 1">
            <a:extLst>
              <a:ext uri="{FF2B5EF4-FFF2-40B4-BE49-F238E27FC236}">
                <a16:creationId xmlns:a16="http://schemas.microsoft.com/office/drawing/2014/main" id="{11CEF4ED-EA6F-FD3C-26D4-2AD4A2FB27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L20 Torque and angular momentum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B37072-0B1A-5367-7D67-AB096B8A94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6D5028-08E4-DF2D-B16C-AB5E1310CB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B971E7-783C-F3C8-7CF0-9E90C4C2FF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2B9B-B869-4F40-9750-DE89E041B5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135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E44585-AFD7-D42B-796E-BA38A2AD7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61070D-193D-4C23-663D-04FD7945D4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99F037-384C-03BA-794A-54E2BBCBA9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18FE7-956D-4E53-99A6-CCF6A4197F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73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98E295-8D77-56EF-B80C-C9260765BA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4A2CA1-2BB7-776A-FE83-566D432DD8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13E1BF-4493-4A60-F651-6A519F2B0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73D78-17F6-45D4-A1E6-94017B7100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34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3C0DA8-C71A-0244-AC6A-CDBA3C6E8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13383A-F8DA-3603-584C-205ACE37D8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2BAFE7-1F6D-5B24-B1A2-C08F6E7B37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A5592-2668-4666-B4F6-A9D9E285D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72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2134EB-C980-732F-6044-141A0C66DC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40A2D2-BB57-93F4-7E42-1F1BC539B0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ACF419-61DB-04FC-9A88-F761A0A72A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4EF41-8F39-41E1-94BC-8F1AFFDCA2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07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6E0B55-49FB-6C29-D9A7-C1F1AF6F45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2BBC25-BCA1-6591-DA53-1E005B4329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FC17A6-23CF-BE97-1778-92EC280194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BDBE7-A06A-41CF-9C80-C448C5FB1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058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36989C8-6DDE-39BB-75C1-53E4A878C9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79FB77-ED47-6F9B-BB2B-0DA3CE2036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3448D7A-4CBF-3315-393B-4DC31AC1AC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7EC2F-438F-40C1-A92B-8665D3B46F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981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F2D3D10-AF04-A8EA-7506-0FDEF7A554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C9C4FB-1D6A-31A0-B39E-16F15297C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135B94-71F2-E99D-4F6B-9F4F719EA3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4BA3F-CF3C-48A6-9847-A3F96432E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35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244475-A941-31D8-AA14-FC01FA54D5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CAC2084-5A90-E0D3-9B7D-5DE1F56D1F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93D70A5-DDF4-A51A-F54B-6ACFE212A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01FDC-B9C5-4CB6-B685-C721599CA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21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AD7D1A-757E-466E-9929-5C8A632503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20A5CF-5CB2-6501-69AB-5B696A8CA8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446A49-6014-4CEF-EB8A-719487E47E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FA403-5C94-4E85-97A4-F81CD616D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253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E5EA49-C405-326D-F593-29FAB5D292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C12914-C71A-5C67-7AD1-1ED7843BE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3BFA7D-0C4F-5776-1DCB-ABA2D7CF16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41FC7-B98A-497E-AD78-2D30942B22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39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ABDBF9-07D4-1A48-3F9B-8AC8C342F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31AC63-2E41-6234-7F7F-E9B19D0BCA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98231E8-3093-9964-B14F-8F622023D2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B74F605-5FB8-4E96-1593-37256264E57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2F68CE8-8EBE-893B-16AA-EFEEA70B35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0CF8A3E9-3177-49E5-AFE3-9D004F1A02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1499691-5B51-1085-92E7-0D5F144233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Angular Momentum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8FF0FEC-3ADC-87D3-1409-DDC0538F4EF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Vector of rotation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3FDF-2E87-CA49-A346-AF372069A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Axis off-center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97104-F439-644B-ACC3-3A28BC3F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an object’s moment of inertia about an axis passing through its center of mass is </a:t>
            </a:r>
            <a:r>
              <a:rPr lang="en-US" i="1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baseline="-25000" dirty="0" err="1">
                <a:solidFill>
                  <a:schemeClr val="accent2"/>
                </a:solidFill>
              </a:rPr>
              <a:t>cm</a:t>
            </a:r>
            <a:r>
              <a:rPr lang="en-US" dirty="0"/>
              <a:t>:</a:t>
            </a:r>
          </a:p>
          <a:p>
            <a:r>
              <a:rPr lang="en-US" dirty="0"/>
              <a:t>When it rotates about a parallel axis a distance </a:t>
            </a:r>
            <a:r>
              <a:rPr lang="en-US" i="1" dirty="0">
                <a:solidFill>
                  <a:schemeClr val="accent2"/>
                </a:solidFill>
              </a:rPr>
              <a:t>d</a:t>
            </a:r>
            <a:r>
              <a:rPr lang="en-US" dirty="0"/>
              <a:t> from its center of mass, its moment of inertia is 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dirty="0">
                <a:solidFill>
                  <a:srgbClr val="7030A0"/>
                </a:solidFill>
              </a:rPr>
              <a:t> = </a:t>
            </a:r>
            <a:r>
              <a:rPr lang="en-US" i="1" dirty="0" err="1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baseline="-25000" dirty="0" err="1">
                <a:solidFill>
                  <a:srgbClr val="7030A0"/>
                </a:solidFill>
              </a:rPr>
              <a:t>cm</a:t>
            </a:r>
            <a:r>
              <a:rPr lang="en-US" dirty="0">
                <a:solidFill>
                  <a:srgbClr val="7030A0"/>
                </a:solidFill>
              </a:rPr>
              <a:t> + </a:t>
            </a:r>
            <a:r>
              <a:rPr lang="en-US" i="1" dirty="0">
                <a:solidFill>
                  <a:srgbClr val="7030A0"/>
                </a:solidFill>
              </a:rPr>
              <a:t>Md</a:t>
            </a:r>
            <a:r>
              <a:rPr lang="en-US" baseline="30000" dirty="0">
                <a:solidFill>
                  <a:srgbClr val="7030A0"/>
                </a:solidFill>
              </a:rPr>
              <a:t>2</a:t>
            </a:r>
          </a:p>
          <a:p>
            <a:r>
              <a:rPr lang="en-US" dirty="0"/>
              <a:t>This is the </a:t>
            </a:r>
            <a:r>
              <a:rPr lang="en-US" dirty="0">
                <a:solidFill>
                  <a:schemeClr val="accent2"/>
                </a:solidFill>
              </a:rPr>
              <a:t>parallel axis theorem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8923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157E7-38DF-494F-B5BB-3DCD4201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0DEFD-EBE6-D34B-BE10-2255982EB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dirty="0">
                <a:solidFill>
                  <a:srgbClr val="7030A0"/>
                </a:solidFill>
              </a:rPr>
              <a:t>2.00-kg</a:t>
            </a:r>
            <a:r>
              <a:rPr lang="en-US" dirty="0"/>
              <a:t> cylinder has a radius of </a:t>
            </a:r>
            <a:r>
              <a:rPr lang="en-US" dirty="0">
                <a:solidFill>
                  <a:srgbClr val="7030A0"/>
                </a:solidFill>
              </a:rPr>
              <a:t>0.10 m</a:t>
            </a:r>
            <a:r>
              <a:rPr lang="en-US" dirty="0"/>
              <a:t>.</a:t>
            </a:r>
          </a:p>
          <a:p>
            <a:pPr marL="514350" indent="-514350">
              <a:buClr>
                <a:schemeClr val="accent6"/>
              </a:buClr>
              <a:buFont typeface="+mj-lt"/>
              <a:buAutoNum type="alphaUcPeriod"/>
            </a:pPr>
            <a:r>
              <a:rPr lang="en-US" dirty="0"/>
              <a:t>What is its </a:t>
            </a:r>
            <a:r>
              <a:rPr lang="en-US" i="1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baseline="-25000" dirty="0" err="1">
                <a:solidFill>
                  <a:schemeClr val="accent2"/>
                </a:solidFill>
              </a:rPr>
              <a:t>cm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Circle the cylinder at </a:t>
            </a:r>
            <a:r>
              <a:rPr lang="en-US" dirty="0">
                <a:solidFill>
                  <a:srgbClr val="7030A0"/>
                </a:solidFill>
              </a:rPr>
              <a:t>4.00 m/s</a:t>
            </a:r>
            <a:r>
              <a:rPr lang="en-US" dirty="0"/>
              <a:t> in a path with radius 3.00 m.</a:t>
            </a:r>
          </a:p>
          <a:p>
            <a:pPr marL="514350" indent="-514350">
              <a:buClr>
                <a:schemeClr val="accent6"/>
              </a:buClr>
              <a:buFont typeface="+mj-lt"/>
              <a:buAutoNum type="alphaUcPeriod" startAt="2"/>
            </a:pPr>
            <a:r>
              <a:rPr lang="en-US" dirty="0"/>
              <a:t>What is its moment of inertia </a:t>
            </a:r>
            <a:r>
              <a:rPr lang="en-US" i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dirty="0"/>
              <a:t>?</a:t>
            </a:r>
          </a:p>
          <a:p>
            <a:pPr marL="514350" indent="-514350">
              <a:buClr>
                <a:schemeClr val="accent6"/>
              </a:buClr>
              <a:buFont typeface="+mj-lt"/>
              <a:buAutoNum type="alphaUcPeriod" startAt="2"/>
            </a:pPr>
            <a:r>
              <a:rPr lang="en-US" dirty="0"/>
              <a:t>What is its angular momentum </a:t>
            </a:r>
            <a:r>
              <a:rPr lang="en-US" i="1" dirty="0">
                <a:solidFill>
                  <a:schemeClr val="accent2"/>
                </a:solidFill>
              </a:rPr>
              <a:t>L</a:t>
            </a:r>
            <a:r>
              <a:rPr lang="en-US" dirty="0"/>
              <a:t>?</a:t>
            </a:r>
          </a:p>
          <a:p>
            <a:pPr marL="514350" indent="-514350">
              <a:buClr>
                <a:schemeClr val="accent6"/>
              </a:buClr>
              <a:buFont typeface="+mj-lt"/>
              <a:buAutoNum type="alphaUcPeriod" startAt="2"/>
            </a:pPr>
            <a:r>
              <a:rPr lang="en-US" dirty="0"/>
              <a:t>What is its kinetic energy </a:t>
            </a:r>
            <a:r>
              <a:rPr lang="en-US" i="1" dirty="0">
                <a:solidFill>
                  <a:schemeClr val="accent2"/>
                </a:solidFill>
              </a:rPr>
              <a:t>K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44232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796BB-8DE2-6B40-BF10-F1A815B87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Composite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2FAF9-9434-6B46-8535-B40F9975F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together the moments of inertia of the parts (about the rotation axis)</a:t>
            </a:r>
          </a:p>
        </p:txBody>
      </p:sp>
    </p:spTree>
    <p:extLst>
      <p:ext uri="{BB962C8B-B14F-4D97-AF65-F5344CB8AC3E}">
        <p14:creationId xmlns:p14="http://schemas.microsoft.com/office/powerpoint/2010/main" val="2648447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F8263AA-EF08-ECDC-B1E9-045DF9FB6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Conservation of Angular Momentum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93A89EA-0517-D2B5-1032-04C3AC4C91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49438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If no outside torque, </a:t>
            </a:r>
            <a:r>
              <a:rPr lang="en-US" altLang="en-US" i="1"/>
              <a:t>L</a:t>
            </a:r>
            <a:r>
              <a:rPr lang="en-US" altLang="en-US"/>
              <a:t> = </a:t>
            </a:r>
            <a:r>
              <a:rPr lang="en-US" altLang="en-US" i="1"/>
              <a:t>r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 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r>
              <a:rPr lang="en-US" altLang="en-US">
                <a:sym typeface="Symbol" panose="05050102010706020507" pitchFamily="18" charset="2"/>
              </a:rPr>
              <a:t> is </a:t>
            </a:r>
            <a:r>
              <a:rPr lang="en-US" altLang="en-US">
                <a:solidFill>
                  <a:schemeClr val="accent2"/>
                </a:solidFill>
                <a:sym typeface="Symbol" panose="05050102010706020507" pitchFamily="18" charset="2"/>
              </a:rPr>
              <a:t>constant</a:t>
            </a:r>
            <a:r>
              <a:rPr lang="en-US" altLang="en-US">
                <a:sym typeface="Symbol" panose="05050102010706020507" pitchFamily="18" charset="2"/>
              </a:rPr>
              <a:t>.</a:t>
            </a:r>
          </a:p>
        </p:txBody>
      </p:sp>
      <p:pic>
        <p:nvPicPr>
          <p:cNvPr id="364548" name="Picture 4">
            <a:extLst>
              <a:ext uri="{FF2B5EF4-FFF2-40B4-BE49-F238E27FC236}">
                <a16:creationId xmlns:a16="http://schemas.microsoft.com/office/drawing/2014/main" id="{B4BCFAD2-7ACE-273B-21A6-C443D5DF1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221038"/>
            <a:ext cx="4876800" cy="31035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5" name="Line 5">
            <a:extLst>
              <a:ext uri="{FF2B5EF4-FFF2-40B4-BE49-F238E27FC236}">
                <a16:creationId xmlns:a16="http://schemas.microsoft.com/office/drawing/2014/main" id="{DBE6459B-DF07-688B-5EAF-CFC3909DA4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6450" y="190023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6">
            <a:extLst>
              <a:ext uri="{FF2B5EF4-FFF2-40B4-BE49-F238E27FC236}">
                <a16:creationId xmlns:a16="http://schemas.microsoft.com/office/drawing/2014/main" id="{958A0BBB-94D9-9DD9-419D-A04E7B497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19827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7">
            <a:extLst>
              <a:ext uri="{FF2B5EF4-FFF2-40B4-BE49-F238E27FC236}">
                <a16:creationId xmlns:a16="http://schemas.microsoft.com/office/drawing/2014/main" id="{34C7E58C-5936-43C9-A0E1-ED8C7D1BB8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84850" y="19827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B4713E1C-1BAA-48F1-2779-A06FCAC0D75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459038"/>
            <a:ext cx="8229600" cy="609600"/>
            <a:chOff x="288" y="1440"/>
            <a:chExt cx="5184" cy="384"/>
          </a:xfrm>
        </p:grpSpPr>
        <p:sp>
          <p:nvSpPr>
            <p:cNvPr id="30729" name="Rectangle 9">
              <a:extLst>
                <a:ext uri="{FF2B5EF4-FFF2-40B4-BE49-F238E27FC236}">
                  <a16:creationId xmlns:a16="http://schemas.microsoft.com/office/drawing/2014/main" id="{92E16351-312A-5E6F-AA62-6B8BE2560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440"/>
              <a:ext cx="518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0">
                  <a:sym typeface="Symbol" panose="05050102010706020507" pitchFamily="18" charset="2"/>
                </a:rPr>
                <a:t>I</a:t>
              </a:r>
              <a:r>
                <a:rPr lang="en-US" altLang="en-US" b="0"/>
                <a:t>f </a:t>
              </a:r>
              <a:r>
                <a:rPr lang="en-US" altLang="en-US" b="0" i="1"/>
                <a:t>r</a:t>
              </a:r>
              <a:r>
                <a:rPr lang="en-US" altLang="en-US" b="0"/>
                <a:t> decreases, </a:t>
              </a:r>
              <a:r>
                <a:rPr lang="en-US" altLang="en-US" b="0" i="1"/>
                <a:t>p</a:t>
              </a:r>
              <a:r>
                <a:rPr lang="en-US" altLang="en-US" b="0"/>
                <a:t> increases!</a:t>
              </a:r>
            </a:p>
          </p:txBody>
        </p:sp>
        <p:sp>
          <p:nvSpPr>
            <p:cNvPr id="30730" name="Line 10">
              <a:extLst>
                <a:ext uri="{FF2B5EF4-FFF2-40B4-BE49-F238E27FC236}">
                  <a16:creationId xmlns:a16="http://schemas.microsoft.com/office/drawing/2014/main" id="{6B9A2CF0-5DC7-DA65-735B-805A871575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8" y="1536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Line 11">
              <a:extLst>
                <a:ext uri="{FF2B5EF4-FFF2-40B4-BE49-F238E27FC236}">
                  <a16:creationId xmlns:a16="http://schemas.microsoft.com/office/drawing/2014/main" id="{A3FB187A-3073-B842-8943-A748F560D7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" y="1548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ADF407D-7D04-3BD1-6539-E79874D8BE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958240F-FC74-370C-CA44-6A7DA6F85F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/>
              <a:t>The moon revolves around the Earth with a period of </a:t>
            </a:r>
            <a:r>
              <a:rPr lang="en-US" altLang="en-US" sz="2800">
                <a:solidFill>
                  <a:schemeClr val="accent1"/>
                </a:solidFill>
              </a:rPr>
              <a:t>27.322</a:t>
            </a:r>
            <a:r>
              <a:rPr lang="en-US" altLang="en-US" sz="2800"/>
              <a:t> days.  If the moon were to move </a:t>
            </a:r>
            <a:r>
              <a:rPr lang="en-US" altLang="en-US" sz="2800">
                <a:solidFill>
                  <a:schemeClr val="accent1"/>
                </a:solidFill>
              </a:rPr>
              <a:t>farther away</a:t>
            </a:r>
            <a:r>
              <a:rPr lang="en-US" altLang="en-US" sz="2800"/>
              <a:t> from the Earth but maintain its </a:t>
            </a:r>
            <a:r>
              <a:rPr lang="en-US" altLang="en-US" sz="2800">
                <a:solidFill>
                  <a:schemeClr val="accent1"/>
                </a:solidFill>
              </a:rPr>
              <a:t>angular momentum</a:t>
            </a:r>
            <a:r>
              <a:rPr lang="en-US" altLang="en-US" sz="2800"/>
              <a:t>, how would its </a:t>
            </a:r>
            <a:r>
              <a:rPr lang="en-US" altLang="en-US" sz="2800">
                <a:solidFill>
                  <a:schemeClr val="accent2"/>
                </a:solidFill>
              </a:rPr>
              <a:t>period</a:t>
            </a:r>
            <a:r>
              <a:rPr lang="en-US" altLang="en-US" sz="2800"/>
              <a:t> adjust?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706E8EFC-0681-997C-3756-DCB7F9B8E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14800"/>
            <a:ext cx="8229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Its period would become </a:t>
            </a:r>
            <a:r>
              <a:rPr lang="en-US" altLang="en-US" sz="2400" b="0">
                <a:solidFill>
                  <a:schemeClr val="accent2"/>
                </a:solidFill>
              </a:rPr>
              <a:t>shorter</a:t>
            </a:r>
            <a:r>
              <a:rPr lang="en-US" altLang="en-US" sz="2400" b="0"/>
              <a:t> than 27.322 days.</a:t>
            </a:r>
          </a:p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Its period would become </a:t>
            </a:r>
            <a:r>
              <a:rPr lang="en-US" altLang="en-US" sz="2400" b="0">
                <a:solidFill>
                  <a:schemeClr val="accent2"/>
                </a:solidFill>
              </a:rPr>
              <a:t>longer</a:t>
            </a:r>
            <a:r>
              <a:rPr lang="en-US" altLang="en-US" sz="2400" b="0"/>
              <a:t> than 27.322 days. </a:t>
            </a:r>
          </a:p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Its period would </a:t>
            </a:r>
            <a:r>
              <a:rPr lang="en-US" altLang="en-US" sz="2400" b="0">
                <a:solidFill>
                  <a:schemeClr val="accent2"/>
                </a:solidFill>
              </a:rPr>
              <a:t>remain</a:t>
            </a:r>
            <a:r>
              <a:rPr lang="en-US" altLang="en-US" sz="2400" b="0"/>
              <a:t> 27.322 days.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D55601FF-F244-8F9E-B9DA-A68E57096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eaLnBrk="1" hangingPunct="1"/>
            <a:r>
              <a:rPr lang="en-US" altLang="en-US"/>
              <a:t>Conservation of Angular Momentum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D063B4F-8ED7-BF20-06DF-D0E13A864F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505200"/>
          </a:xfrm>
        </p:spPr>
        <p:txBody>
          <a:bodyPr/>
          <a:lstStyle/>
          <a:p>
            <a:pPr eaLnBrk="1" hangingPunct="1"/>
            <a:r>
              <a:rPr lang="en-US" altLang="en-US"/>
              <a:t>Nothing can apply a torque to itself.</a:t>
            </a:r>
          </a:p>
          <a:p>
            <a:pPr eaLnBrk="1" hangingPunct="1"/>
            <a:r>
              <a:rPr lang="en-US" altLang="en-US"/>
              <a:t>Any </a:t>
            </a:r>
            <a:r>
              <a:rPr lang="en-US" altLang="en-US">
                <a:solidFill>
                  <a:schemeClr val="accent2"/>
                </a:solidFill>
              </a:rPr>
              <a:t>change</a:t>
            </a:r>
            <a:r>
              <a:rPr lang="en-US" altLang="en-US"/>
              <a:t> in one object’s angular momentum is accompanied by an </a:t>
            </a:r>
            <a:r>
              <a:rPr lang="en-US" altLang="en-US">
                <a:solidFill>
                  <a:schemeClr val="accent2"/>
                </a:solidFill>
              </a:rPr>
              <a:t>opposite change</a:t>
            </a:r>
            <a:r>
              <a:rPr lang="en-US" altLang="en-US"/>
              <a:t> in another object.</a:t>
            </a:r>
          </a:p>
          <a:p>
            <a:pPr eaLnBrk="1" hangingPunct="1"/>
            <a:r>
              <a:rPr lang="en-US" altLang="en-US"/>
              <a:t>The </a:t>
            </a:r>
            <a:r>
              <a:rPr lang="en-US" altLang="en-US">
                <a:solidFill>
                  <a:srgbClr val="9A3344"/>
                </a:solidFill>
              </a:rPr>
              <a:t>angular momentum of the universe never changes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FA91FA7-CD08-B9FF-AFD6-B8F546216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Conservation of Momentum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005DEFE-EAAA-35BA-D555-B7E342955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569913" indent="-569913"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Q</a:t>
            </a:r>
            <a:r>
              <a:rPr lang="en-US" altLang="en-US">
                <a:solidFill>
                  <a:schemeClr val="tx2"/>
                </a:solidFill>
              </a:rPr>
              <a:t>.	How can linear momentum be conserved if </a:t>
            </a:r>
            <a:r>
              <a:rPr lang="en-US" altLang="en-US" i="1">
                <a:solidFill>
                  <a:schemeClr val="tx2"/>
                </a:solidFill>
              </a:rPr>
              <a:t>p</a:t>
            </a:r>
            <a:r>
              <a:rPr lang="en-US" altLang="en-US">
                <a:solidFill>
                  <a:schemeClr val="tx2"/>
                </a:solidFill>
              </a:rPr>
              <a:t> increases?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9A27F847-9773-20B1-D066-5D309D479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19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69913" indent="-465138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A</a:t>
            </a:r>
            <a:r>
              <a:rPr lang="en-US" altLang="en-US" b="0">
                <a:solidFill>
                  <a:schemeClr val="tx2"/>
                </a:solidFill>
              </a:rPr>
              <a:t>.</a:t>
            </a:r>
            <a:r>
              <a:rPr lang="en-US" altLang="en-US" b="0"/>
              <a:t>	</a:t>
            </a:r>
            <a:r>
              <a:rPr lang="en-US" altLang="en-US" b="0">
                <a:solidFill>
                  <a:schemeClr val="accent2"/>
                </a:solidFill>
              </a:rPr>
              <a:t>Total</a:t>
            </a:r>
            <a:r>
              <a:rPr lang="en-US" altLang="en-US" b="0"/>
              <a:t> linear momentum is </a:t>
            </a:r>
            <a:r>
              <a:rPr lang="en-US" altLang="en-US" b="0">
                <a:solidFill>
                  <a:schemeClr val="accent2"/>
                </a:solidFill>
              </a:rPr>
              <a:t>zero</a:t>
            </a:r>
            <a:r>
              <a:rPr lang="en-US" altLang="en-US" b="0"/>
              <a:t> in a rotating system!</a:t>
            </a:r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8D77BA81-CA03-C7C9-A2DA-6BBE38750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9550" y="2228850"/>
            <a:ext cx="1841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722F9667-619A-60DB-AEE9-3875A1E12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Conservation of Energy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7708B49-3A36-EF91-15B9-3E1931958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569913" indent="-569913"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Q</a:t>
            </a:r>
            <a:r>
              <a:rPr lang="en-US" altLang="en-US">
                <a:solidFill>
                  <a:schemeClr val="tx2"/>
                </a:solidFill>
              </a:rPr>
              <a:t>.	What happens to </a:t>
            </a:r>
            <a:r>
              <a:rPr lang="en-US" altLang="en-US">
                <a:solidFill>
                  <a:schemeClr val="accent2"/>
                </a:solidFill>
              </a:rPr>
              <a:t>kinetic energy</a:t>
            </a:r>
            <a:r>
              <a:rPr lang="en-US" altLang="en-US">
                <a:solidFill>
                  <a:schemeClr val="tx2"/>
                </a:solidFill>
              </a:rPr>
              <a:t> when </a:t>
            </a:r>
            <a:r>
              <a:rPr lang="en-US" altLang="en-US" i="1">
                <a:solidFill>
                  <a:schemeClr val="tx2"/>
                </a:solidFill>
              </a:rPr>
              <a:t>p</a:t>
            </a:r>
            <a:r>
              <a:rPr lang="en-US" altLang="en-US">
                <a:solidFill>
                  <a:schemeClr val="tx2"/>
                </a:solidFill>
              </a:rPr>
              <a:t> increases?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36401E1E-3019-2EB3-3C54-9B9D81012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19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71500" indent="-5715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A</a:t>
            </a:r>
            <a:r>
              <a:rPr lang="en-US" altLang="en-US" b="0">
                <a:solidFill>
                  <a:schemeClr val="tx2"/>
                </a:solidFill>
              </a:rPr>
              <a:t>.</a:t>
            </a:r>
            <a:r>
              <a:rPr lang="en-US" altLang="en-US" b="0"/>
              <a:t>	</a:t>
            </a:r>
            <a:r>
              <a:rPr lang="en-US" altLang="en-US" b="0">
                <a:solidFill>
                  <a:schemeClr val="tx1"/>
                </a:solidFill>
              </a:rPr>
              <a:t>Kinetic energy increases</a:t>
            </a:r>
            <a:r>
              <a:rPr lang="en-US" altLang="en-US" b="0"/>
              <a:t>! </a:t>
            </a:r>
            <a:r>
              <a:rPr lang="en-US" altLang="en-US" b="0">
                <a:solidFill>
                  <a:srgbClr val="8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b="0" i="1">
                <a:solidFill>
                  <a:srgbClr val="800000"/>
                </a:solidFill>
              </a:rPr>
              <a:t>E</a:t>
            </a:r>
            <a:r>
              <a:rPr lang="en-US" altLang="en-US" b="0">
                <a:solidFill>
                  <a:srgbClr val="800000"/>
                </a:solidFill>
              </a:rPr>
              <a:t> = </a:t>
            </a:r>
            <a:r>
              <a:rPr lang="en-US" altLang="en-US" b="0" i="1">
                <a:solidFill>
                  <a:srgbClr val="800000"/>
                </a:solidFill>
              </a:rPr>
              <a:t>w.</a:t>
            </a:r>
            <a:br>
              <a:rPr lang="en-US" altLang="en-US" b="0">
                <a:solidFill>
                  <a:srgbClr val="800000"/>
                </a:solidFill>
              </a:rPr>
            </a:br>
            <a:r>
              <a:rPr lang="en-US" altLang="en-US" b="0">
                <a:solidFill>
                  <a:schemeClr val="accent2"/>
                </a:solidFill>
              </a:rPr>
              <a:t>Work </a:t>
            </a:r>
            <a:r>
              <a:rPr lang="en-US" altLang="en-US" b="0">
                <a:solidFill>
                  <a:schemeClr val="tx1"/>
                </a:solidFill>
              </a:rPr>
              <a:t>is done to pull rotating parts inward.  </a:t>
            </a:r>
          </a:p>
        </p:txBody>
      </p:sp>
      <p:sp>
        <p:nvSpPr>
          <p:cNvPr id="35845" name="Line 5">
            <a:extLst>
              <a:ext uri="{FF2B5EF4-FFF2-40B4-BE49-F238E27FC236}">
                <a16:creationId xmlns:a16="http://schemas.microsoft.com/office/drawing/2014/main" id="{B3BC28E7-AF28-8924-025F-DD16457E9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1752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EC8F4072-D1B9-96B5-63A1-C859072ED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Rotational Kinetic Energy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D7B98268-65DD-17BF-733A-C1019F8744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Point mass </a:t>
            </a:r>
            <a:r>
              <a:rPr lang="en-US" altLang="en-US" i="1"/>
              <a:t>KE</a:t>
            </a:r>
            <a:r>
              <a:rPr lang="en-US" altLang="en-US"/>
              <a:t>  = ½ </a:t>
            </a:r>
            <a:r>
              <a:rPr lang="en-US" altLang="en-US" i="1"/>
              <a:t>mv</a:t>
            </a:r>
            <a:r>
              <a:rPr lang="en-US" altLang="en-US" baseline="30000"/>
              <a:t>2</a:t>
            </a:r>
          </a:p>
          <a:p>
            <a:r>
              <a:rPr lang="en-US" altLang="en-US"/>
              <a:t>What is this in terms of </a:t>
            </a:r>
            <a:r>
              <a:rPr lang="en-US" altLang="en-US" i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en-US"/>
              <a:t>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70CCDBA-7090-B235-BA07-399BB3046F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Rotating Kinetic Energy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59CAB0D-35F2-F7B0-25D0-86257366E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Aft>
                <a:spcPct val="50000"/>
              </a:spcAft>
              <a:buFontTx/>
              <a:buNone/>
            </a:pPr>
            <a:r>
              <a:rPr lang="en-US" altLang="en-US" i="1">
                <a:solidFill>
                  <a:schemeClr val="accent2"/>
                </a:solidFill>
              </a:rPr>
              <a:t>KE</a:t>
            </a:r>
            <a:r>
              <a:rPr lang="en-US" altLang="en-US"/>
              <a:t> = </a:t>
            </a:r>
            <a:r>
              <a:rPr lang="en-US" altLang="en-US">
                <a:solidFill>
                  <a:schemeClr val="accent2"/>
                </a:solidFill>
              </a:rPr>
              <a:t>1/2 </a:t>
            </a:r>
            <a:r>
              <a:rPr lang="en-US" altLang="en-US" i="1">
                <a:solidFill>
                  <a:schemeClr val="accent2"/>
                </a:solidFill>
                <a:latin typeface="Verdana" panose="020B0604030504040204" pitchFamily="34" charset="0"/>
              </a:rPr>
              <a:t>I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r>
              <a:rPr lang="en-US" altLang="en-US" baseline="30000">
                <a:solidFill>
                  <a:schemeClr val="accent2"/>
                </a:solidFill>
              </a:rPr>
              <a:t>2</a:t>
            </a:r>
            <a:endParaRPr lang="en-US" altLang="en-US"/>
          </a:p>
          <a:p>
            <a:pPr eaLnBrk="1" hangingPunct="1">
              <a:spcAft>
                <a:spcPct val="50000"/>
              </a:spcAft>
              <a:buFontTx/>
              <a:buNone/>
            </a:pPr>
            <a:r>
              <a:rPr lang="en-US" altLang="en-US" i="1">
                <a:solidFill>
                  <a:schemeClr val="accent2"/>
                </a:solidFill>
                <a:latin typeface="Verdana" panose="020B0604030504040204" pitchFamily="34" charset="0"/>
              </a:rPr>
              <a:t>I</a:t>
            </a:r>
            <a:r>
              <a:rPr lang="en-US" altLang="en-US"/>
              <a:t> = </a:t>
            </a:r>
            <a:r>
              <a:rPr lang="en-US" altLang="en-US">
                <a:solidFill>
                  <a:schemeClr val="accent2"/>
                </a:solidFill>
              </a:rPr>
              <a:t>moment of inertia</a:t>
            </a:r>
            <a:br>
              <a:rPr lang="en-US" altLang="en-US"/>
            </a:br>
            <a:r>
              <a:rPr lang="en-US" altLang="en-US"/>
              <a:t>(rotational analogue of mass)</a:t>
            </a:r>
          </a:p>
          <a:p>
            <a:pPr eaLnBrk="1" hangingPunct="1">
              <a:spcAft>
                <a:spcPct val="50000"/>
              </a:spcAft>
              <a:buFontTx/>
              <a:buNone/>
            </a:pPr>
            <a:r>
              <a:rPr lang="en-US" altLang="en-US"/>
              <a:t>units?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BD2243D-8478-8D52-1110-1D2C2C565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67376B1-BF08-FA90-9B58-03EEBAEDC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eaLnBrk="1" hangingPunct="1"/>
            <a:r>
              <a:rPr lang="en-US" altLang="en-US" dirty="0"/>
              <a:t>Calculate an object’s </a:t>
            </a:r>
            <a:r>
              <a:rPr lang="en-US" altLang="en-US" dirty="0">
                <a:solidFill>
                  <a:schemeClr val="accent2"/>
                </a:solidFill>
              </a:rPr>
              <a:t>angular momentum</a:t>
            </a:r>
            <a:r>
              <a:rPr lang="en-US" altLang="en-US" dirty="0"/>
              <a:t>.</a:t>
            </a:r>
          </a:p>
          <a:p>
            <a:pPr eaLnBrk="1" hangingPunct="1"/>
            <a:r>
              <a:rPr lang="en-US" altLang="en-US" dirty="0"/>
              <a:t>Calculate an object’s </a:t>
            </a:r>
            <a:r>
              <a:rPr lang="en-US" altLang="en-US" dirty="0">
                <a:solidFill>
                  <a:schemeClr val="accent2"/>
                </a:solidFill>
              </a:rPr>
              <a:t>rotational kinetic energy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6622DD8-146F-79A4-201D-3781C48FF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Angular Momentum</a:t>
            </a:r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D6A8A344-6B34-92EC-D419-B49A655BB0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162800" cy="16764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altLang="en-US">
                <a:solidFill>
                  <a:schemeClr val="accent2"/>
                </a:solidFill>
              </a:rPr>
              <a:t>Torque</a:t>
            </a:r>
            <a:r>
              <a:rPr lang="en-US" altLang="en-US"/>
              <a:t> is rotational </a:t>
            </a:r>
            <a:r>
              <a:rPr lang="en-US" altLang="en-US">
                <a:solidFill>
                  <a:schemeClr val="accent2"/>
                </a:solidFill>
              </a:rPr>
              <a:t>force</a:t>
            </a:r>
            <a:endParaRPr lang="en-US" altLang="en-US"/>
          </a:p>
          <a:p>
            <a:pPr eaLnBrk="1" hangingPunct="1">
              <a:buClr>
                <a:schemeClr val="tx2"/>
              </a:buClr>
            </a:pPr>
            <a:r>
              <a:rPr lang="en-US" altLang="en-US">
                <a:solidFill>
                  <a:schemeClr val="accent2"/>
                </a:solidFill>
              </a:rPr>
              <a:t>Angular momentum</a:t>
            </a:r>
            <a:r>
              <a:rPr lang="en-US" altLang="en-US"/>
              <a:t> is rotational </a:t>
            </a:r>
            <a:r>
              <a:rPr lang="en-US" altLang="en-US">
                <a:solidFill>
                  <a:schemeClr val="accent2"/>
                </a:solidFill>
              </a:rPr>
              <a:t>momentum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BBC4DE1B-F5E0-143B-B5B9-59991B96D7CE}"/>
              </a:ext>
            </a:extLst>
          </p:cNvPr>
          <p:cNvGrpSpPr>
            <a:grpSpLocks/>
          </p:cNvGrpSpPr>
          <p:nvPr/>
        </p:nvGrpSpPr>
        <p:grpSpPr bwMode="auto">
          <a:xfrm>
            <a:off x="3630613" y="3494088"/>
            <a:ext cx="2057400" cy="696912"/>
            <a:chOff x="2287" y="2072"/>
            <a:chExt cx="1296" cy="439"/>
          </a:xfrm>
        </p:grpSpPr>
        <p:sp>
          <p:nvSpPr>
            <p:cNvPr id="21510" name="Line 5">
              <a:extLst>
                <a:ext uri="{FF2B5EF4-FFF2-40B4-BE49-F238E27FC236}">
                  <a16:creationId xmlns:a16="http://schemas.microsoft.com/office/drawing/2014/main" id="{C74E8F15-F7C3-EE53-7476-AD9932FAB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8" y="2072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1" name="Line 6">
              <a:extLst>
                <a:ext uri="{FF2B5EF4-FFF2-40B4-BE49-F238E27FC236}">
                  <a16:creationId xmlns:a16="http://schemas.microsoft.com/office/drawing/2014/main" id="{0C26A7D8-45E5-93CF-1B98-20DD07AFD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4" y="2136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2" name="Line 7">
              <a:extLst>
                <a:ext uri="{FF2B5EF4-FFF2-40B4-BE49-F238E27FC236}">
                  <a16:creationId xmlns:a16="http://schemas.microsoft.com/office/drawing/2014/main" id="{642C4047-A3C5-A33D-B0AA-24E14D3FA3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4" y="2132"/>
              <a:ext cx="11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3" name="Rectangle 8">
              <a:extLst>
                <a:ext uri="{FF2B5EF4-FFF2-40B4-BE49-F238E27FC236}">
                  <a16:creationId xmlns:a16="http://schemas.microsoft.com/office/drawing/2014/main" id="{E2804561-04E9-53D1-4626-92186554D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2079"/>
              <a:ext cx="129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Clr>
                  <a:schemeClr val="tx2"/>
                </a:buClr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</a:rPr>
                <a:t>L</a:t>
              </a:r>
              <a:r>
                <a:rPr lang="en-US" altLang="en-US" b="0">
                  <a:solidFill>
                    <a:schemeClr val="tx1"/>
                  </a:solidFill>
                </a:rPr>
                <a:t> = </a:t>
              </a:r>
              <a:r>
                <a:rPr lang="en-US" altLang="en-US" b="0" i="1">
                  <a:solidFill>
                    <a:srgbClr val="800000"/>
                  </a:solidFill>
                </a:rPr>
                <a:t>r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r>
                <a:rPr lang="en-US" altLang="en-US" b="0">
                  <a:solidFill>
                    <a:schemeClr val="tx1"/>
                  </a:solidFill>
                  <a:sym typeface="Symbol" panose="05050102010706020507" pitchFamily="18" charset="2"/>
                </a:rPr>
                <a:t> </a:t>
              </a:r>
              <a:r>
                <a:rPr lang="en-US" altLang="en-US" b="0" i="1">
                  <a:solidFill>
                    <a:srgbClr val="800000"/>
                  </a:solidFill>
                  <a:sym typeface="Symbol" panose="05050102010706020507" pitchFamily="18" charset="2"/>
                </a:rPr>
                <a:t>p</a:t>
              </a:r>
              <a:endParaRPr lang="en-US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362505" name="Rectangle 9">
            <a:extLst>
              <a:ext uri="{FF2B5EF4-FFF2-40B4-BE49-F238E27FC236}">
                <a16:creationId xmlns:a16="http://schemas.microsoft.com/office/drawing/2014/main" id="{E1EA3943-C02B-38A6-5481-6981A7A8F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343400"/>
            <a:ext cx="7162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2"/>
              </a:buClr>
            </a:pPr>
            <a:r>
              <a:rPr lang="en-US" altLang="en-US" b="0">
                <a:solidFill>
                  <a:schemeClr val="accent2"/>
                </a:solidFill>
              </a:rPr>
              <a:t>Angular momentum</a:t>
            </a:r>
            <a:r>
              <a:rPr lang="en-US" altLang="en-US" b="0"/>
              <a:t> is a </a:t>
            </a:r>
            <a:r>
              <a:rPr lang="en-US" altLang="en-US" b="0">
                <a:solidFill>
                  <a:schemeClr val="accent2"/>
                </a:solidFill>
              </a:rPr>
              <a:t>vector</a:t>
            </a:r>
            <a:endParaRPr lang="en-US" altLang="en-US" b="0"/>
          </a:p>
          <a:p>
            <a:pPr eaLnBrk="1" hangingPunct="1">
              <a:buClr>
                <a:schemeClr val="tx2"/>
              </a:buClr>
            </a:pPr>
            <a:r>
              <a:rPr lang="en-US" altLang="en-US" b="0">
                <a:solidFill>
                  <a:schemeClr val="accent2"/>
                </a:solidFill>
              </a:rPr>
              <a:t>Direction</a:t>
            </a:r>
            <a:r>
              <a:rPr lang="en-US" altLang="en-US" b="0"/>
              <a:t> by </a:t>
            </a:r>
            <a:r>
              <a:rPr lang="en-US" altLang="en-US" b="0">
                <a:solidFill>
                  <a:schemeClr val="accent2"/>
                </a:solidFill>
              </a:rPr>
              <a:t>right-hand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 autoUpdateAnimBg="0"/>
      <p:bldP spid="36250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7645BE1C-2D75-A923-E796-FB373CBFAD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Units of Angular Momentum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7B454-4C01-2D18-DF69-ABF77D034D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i="1">
                <a:solidFill>
                  <a:srgbClr val="C00000"/>
                </a:solidFill>
              </a:rPr>
              <a:t>r</a:t>
            </a:r>
            <a:r>
              <a:rPr lang="en-US" altLang="en-US"/>
              <a:t> units = m</a:t>
            </a:r>
          </a:p>
          <a:p>
            <a:pPr marL="0" indent="0">
              <a:buFontTx/>
              <a:buNone/>
            </a:pPr>
            <a:r>
              <a:rPr lang="en-US" altLang="en-US" i="1">
                <a:solidFill>
                  <a:srgbClr val="C00000"/>
                </a:solidFill>
              </a:rPr>
              <a:t>p</a:t>
            </a:r>
            <a:r>
              <a:rPr lang="en-US" altLang="en-US"/>
              <a:t> units = kg m/s</a:t>
            </a:r>
          </a:p>
          <a:p>
            <a:pPr marL="0" indent="0">
              <a:buFontTx/>
              <a:buNone/>
            </a:pPr>
            <a:r>
              <a:rPr lang="en-US" altLang="en-US" i="1">
                <a:solidFill>
                  <a:srgbClr val="C00000"/>
                </a:solidFill>
              </a:rPr>
              <a:t>L</a:t>
            </a:r>
            <a:r>
              <a:rPr lang="en-US" altLang="en-US"/>
              <a:t> units = kg m</a:t>
            </a:r>
            <a:r>
              <a:rPr lang="en-US" altLang="en-US" baseline="30000"/>
              <a:t>2</a:t>
            </a:r>
            <a:r>
              <a:rPr lang="en-US" altLang="en-US"/>
              <a:t>/s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FFD6065-6240-6F68-6026-EF51DCAB0BA1}"/>
              </a:ext>
            </a:extLst>
          </p:cNvPr>
          <p:cNvGrpSpPr>
            <a:grpSpLocks/>
          </p:cNvGrpSpPr>
          <p:nvPr/>
        </p:nvGrpSpPr>
        <p:grpSpPr bwMode="auto">
          <a:xfrm>
            <a:off x="3630613" y="1600200"/>
            <a:ext cx="2057400" cy="696913"/>
            <a:chOff x="2287" y="2072"/>
            <a:chExt cx="1296" cy="439"/>
          </a:xfrm>
        </p:grpSpPr>
        <p:sp>
          <p:nvSpPr>
            <p:cNvPr id="22533" name="Line 5">
              <a:extLst>
                <a:ext uri="{FF2B5EF4-FFF2-40B4-BE49-F238E27FC236}">
                  <a16:creationId xmlns:a16="http://schemas.microsoft.com/office/drawing/2014/main" id="{73233D33-8461-1A3B-0E45-EDD31D8C0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8" y="2072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4" name="Line 6">
              <a:extLst>
                <a:ext uri="{FF2B5EF4-FFF2-40B4-BE49-F238E27FC236}">
                  <a16:creationId xmlns:a16="http://schemas.microsoft.com/office/drawing/2014/main" id="{E7E42DA9-BFA6-C669-5E1E-EA9D05D07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4" y="2136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Line 7">
              <a:extLst>
                <a:ext uri="{FF2B5EF4-FFF2-40B4-BE49-F238E27FC236}">
                  <a16:creationId xmlns:a16="http://schemas.microsoft.com/office/drawing/2014/main" id="{52F74967-8CF5-CDEE-0F5D-740D5484A9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4" y="2132"/>
              <a:ext cx="11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Rectangle 8">
              <a:extLst>
                <a:ext uri="{FF2B5EF4-FFF2-40B4-BE49-F238E27FC236}">
                  <a16:creationId xmlns:a16="http://schemas.microsoft.com/office/drawing/2014/main" id="{330F29B2-810D-A071-C507-72A8F8682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2079"/>
              <a:ext cx="129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Clr>
                  <a:schemeClr val="tx2"/>
                </a:buClr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</a:rPr>
                <a:t>L</a:t>
              </a:r>
              <a:r>
                <a:rPr lang="en-US" altLang="en-US" b="0">
                  <a:solidFill>
                    <a:schemeClr val="tx1"/>
                  </a:solidFill>
                </a:rPr>
                <a:t> = </a:t>
              </a:r>
              <a:r>
                <a:rPr lang="en-US" altLang="en-US" b="0" i="1">
                  <a:solidFill>
                    <a:srgbClr val="800000"/>
                  </a:solidFill>
                </a:rPr>
                <a:t>r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r>
                <a:rPr lang="en-US" altLang="en-US" b="0">
                  <a:solidFill>
                    <a:schemeClr val="tx1"/>
                  </a:solidFill>
                  <a:sym typeface="Symbol" panose="05050102010706020507" pitchFamily="18" charset="2"/>
                </a:rPr>
                <a:t> </a:t>
              </a:r>
              <a:r>
                <a:rPr lang="en-US" altLang="en-US" b="0" i="1">
                  <a:solidFill>
                    <a:srgbClr val="800000"/>
                  </a:solidFill>
                  <a:sym typeface="Symbol" panose="05050102010706020507" pitchFamily="18" charset="2"/>
                </a:rPr>
                <a:t>p</a:t>
              </a:r>
              <a:endParaRPr lang="en-US" altLang="en-US" b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2693E234-B577-A45A-EF89-FF3BBAAA32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Extended Object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A4E83204-AB77-CB60-6F34-2CC813216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42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dirty="0"/>
              <a:t>Angular momentum</a:t>
            </a:r>
          </a:p>
          <a:p>
            <a:pPr marL="0" indent="0" algn="ctr">
              <a:buFontTx/>
              <a:buNone/>
              <a:defRPr/>
            </a:pPr>
            <a:r>
              <a:rPr lang="en-US" altLang="en-US" i="1" dirty="0">
                <a:solidFill>
                  <a:srgbClr val="800000"/>
                </a:solidFill>
              </a:rPr>
              <a:t>L</a:t>
            </a:r>
            <a:r>
              <a:rPr lang="en-US" altLang="en-US" dirty="0">
                <a:solidFill>
                  <a:srgbClr val="800000"/>
                </a:solidFill>
              </a:rPr>
              <a:t> = </a:t>
            </a:r>
            <a:r>
              <a:rPr lang="en-US" altLang="en-US" i="1" dirty="0" err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en-US" i="1" dirty="0" err="1">
                <a:solidFill>
                  <a:srgbClr val="800000"/>
                </a:solidFill>
                <a:latin typeface="Symbol" charset="2"/>
              </a:rPr>
              <a:t>w</a:t>
            </a:r>
            <a:endParaRPr lang="en-US" altLang="en-US" i="1" dirty="0">
              <a:solidFill>
                <a:srgbClr val="800000"/>
              </a:solidFill>
              <a:latin typeface="Symbol" charset="2"/>
            </a:endParaRPr>
          </a:p>
          <a:p>
            <a:pPr marL="0" indent="0">
              <a:buFontTx/>
              <a:buNone/>
              <a:defRPr/>
            </a:pPr>
            <a:r>
              <a:rPr lang="en-US" altLang="en-US" i="1" dirty="0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en-US" dirty="0"/>
              <a:t> = moment of inertia</a:t>
            </a:r>
          </a:p>
          <a:p>
            <a:pPr lvl="1">
              <a:defRPr/>
            </a:pPr>
            <a:r>
              <a:rPr lang="en-US" altLang="en-US" dirty="0"/>
              <a:t>rotational inertia</a:t>
            </a:r>
          </a:p>
          <a:p>
            <a:pPr>
              <a:defRPr/>
            </a:pPr>
            <a:r>
              <a:rPr lang="en-US" altLang="en-US" dirty="0"/>
              <a:t>Units (kgm</a:t>
            </a:r>
            <a:r>
              <a:rPr lang="en-US" altLang="en-US" baseline="30000" dirty="0"/>
              <a:t>2</a:t>
            </a:r>
            <a:r>
              <a:rPr lang="en-US" altLang="en-US" dirty="0"/>
              <a:t>/s)/(1/s)</a:t>
            </a:r>
          </a:p>
        </p:txBody>
      </p:sp>
      <p:sp>
        <p:nvSpPr>
          <p:cNvPr id="23556" name="Line 5">
            <a:extLst>
              <a:ext uri="{FF2B5EF4-FFF2-40B4-BE49-F238E27FC236}">
                <a16:creationId xmlns:a16="http://schemas.microsoft.com/office/drawing/2014/main" id="{E7DAAE88-ACBA-DA70-9511-92BDA6FBDC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8125" y="2286000"/>
            <a:ext cx="152400" cy="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>
            <a:extLst>
              <a:ext uri="{FF2B5EF4-FFF2-40B4-BE49-F238E27FC236}">
                <a16:creationId xmlns:a16="http://schemas.microsoft.com/office/drawing/2014/main" id="{ED0BD6E5-2572-95BF-AA7C-C561A508F9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1100" y="2386013"/>
            <a:ext cx="152400" cy="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B5299C-8473-621D-96AD-D2A09D6E0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1938" y="3886200"/>
            <a:ext cx="14652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= </a:t>
            </a:r>
            <a:r>
              <a:rPr lang="en-US" altLang="en-US" b="0">
                <a:solidFill>
                  <a:schemeClr val="accent2"/>
                </a:solidFill>
              </a:rPr>
              <a:t>kgm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F5367-B96B-81E2-7A33-60BFDDFD3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3859213"/>
            <a:ext cx="233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= </a:t>
            </a:r>
            <a:r>
              <a:rPr lang="en-US" altLang="en-US" b="0">
                <a:solidFill>
                  <a:schemeClr val="tx2"/>
                </a:solidFill>
              </a:rPr>
              <a:t>(kgm</a:t>
            </a:r>
            <a:r>
              <a:rPr lang="en-US" altLang="en-US" b="0" baseline="30000">
                <a:solidFill>
                  <a:schemeClr val="tx2"/>
                </a:solidFill>
              </a:rPr>
              <a:t>2</a:t>
            </a:r>
            <a:r>
              <a:rPr lang="en-US" altLang="en-US" b="0">
                <a:solidFill>
                  <a:schemeClr val="tx2"/>
                </a:solidFill>
              </a:rPr>
              <a:t>/s)s</a:t>
            </a:r>
            <a:endParaRPr lang="en-US" altLang="en-US" b="0" baseline="300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3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687EAE00-0685-4905-A588-523A4B5D39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en-US"/>
              <a:t> of a Point Mass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98AB3946-A86D-1F6E-06C2-D186791AF4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i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en-US" i="1">
                <a:latin typeface="Symbol" panose="05050102010706020507" pitchFamily="18" charset="2"/>
              </a:rPr>
              <a:t>w</a:t>
            </a:r>
            <a:r>
              <a:rPr lang="en-US" altLang="en-US"/>
              <a:t> = </a:t>
            </a:r>
            <a:r>
              <a:rPr lang="en-US" altLang="en-US" i="1"/>
              <a:t>r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 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endParaRPr lang="en-US" altLang="en-US" i="1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C6C1FB82-5C77-9379-A0B6-571FF0DD30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1450" y="1752600"/>
            <a:ext cx="152400" cy="0"/>
          </a:xfrm>
          <a:prstGeom prst="line">
            <a:avLst/>
          </a:prstGeom>
          <a:noFill/>
          <a:ln w="19050">
            <a:solidFill>
              <a:schemeClr val="accent4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8CE75BCC-9B4E-13CC-B1CC-1E99C90CD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752600"/>
            <a:ext cx="152400" cy="0"/>
          </a:xfrm>
          <a:prstGeom prst="line">
            <a:avLst/>
          </a:prstGeom>
          <a:noFill/>
          <a:ln w="19050">
            <a:solidFill>
              <a:schemeClr val="accent4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ECFC4F6B-D30B-B183-B680-A7B1E1C10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752600"/>
            <a:ext cx="152400" cy="0"/>
          </a:xfrm>
          <a:prstGeom prst="line">
            <a:avLst/>
          </a:prstGeom>
          <a:noFill/>
          <a:ln w="19050">
            <a:solidFill>
              <a:schemeClr val="accent4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583" name="TextBox 6">
            <a:extLst>
              <a:ext uri="{FF2B5EF4-FFF2-40B4-BE49-F238E27FC236}">
                <a16:creationId xmlns:a16="http://schemas.microsoft.com/office/drawing/2014/main" id="{AF9CDEC5-A7CF-4E56-638A-6BE0AC973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571750"/>
            <a:ext cx="2301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0">
                <a:solidFill>
                  <a:schemeClr val="tx1"/>
                </a:solidFill>
              </a:rPr>
              <a:t>What is </a:t>
            </a:r>
            <a:r>
              <a:rPr lang="en-US" altLang="en-US" sz="3600" b="0" i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en-US" sz="3600" b="0">
                <a:solidFill>
                  <a:schemeClr val="tx1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6C048AA-1405-1951-38D9-F8450E072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Moments of Inertia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D846B79-7CBD-7776-79FF-684CFD6D6B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ct val="100000"/>
              </a:spcAft>
              <a:buFontTx/>
              <a:buNone/>
            </a:pPr>
            <a:r>
              <a:rPr lang="en-US" altLang="en-US"/>
              <a:t>Usually expressed in the form </a:t>
            </a:r>
            <a:r>
              <a:rPr lang="en-US" altLang="en-US" i="1">
                <a:solidFill>
                  <a:schemeClr val="accent2"/>
                </a:solidFill>
                <a:latin typeface="Verdana" panose="020B0604030504040204" pitchFamily="34" charset="0"/>
              </a:rPr>
              <a:t>I</a:t>
            </a:r>
            <a:r>
              <a:rPr lang="en-US" altLang="en-US"/>
              <a:t> = </a:t>
            </a:r>
            <a:r>
              <a:rPr lang="en-US" altLang="en-US" i="1">
                <a:solidFill>
                  <a:schemeClr val="accent2"/>
                </a:solidFill>
              </a:rPr>
              <a:t>cMR</a:t>
            </a:r>
            <a:r>
              <a:rPr lang="en-US" altLang="en-US" baseline="30000">
                <a:solidFill>
                  <a:schemeClr val="accent2"/>
                </a:solidFill>
              </a:rPr>
              <a:t>2</a:t>
            </a:r>
            <a:endParaRPr lang="en-US" altLang="en-US"/>
          </a:p>
          <a:p>
            <a:pPr eaLnBrk="1" hangingPunct="1">
              <a:spcAft>
                <a:spcPct val="100000"/>
              </a:spcAft>
              <a:buFontTx/>
              <a:buNone/>
            </a:pPr>
            <a:r>
              <a:rPr lang="en-US" altLang="en-US" i="1">
                <a:solidFill>
                  <a:schemeClr val="accent2"/>
                </a:solidFill>
              </a:rPr>
              <a:t>c</a:t>
            </a:r>
            <a:r>
              <a:rPr lang="en-US" altLang="en-US"/>
              <a:t> depends on the shape (mass distribution) of the object</a:t>
            </a:r>
          </a:p>
          <a:p>
            <a:pPr eaLnBrk="1" hangingPunct="1">
              <a:spcAft>
                <a:spcPct val="100000"/>
              </a:spcAft>
              <a:buFontTx/>
              <a:buNone/>
            </a:pPr>
            <a:r>
              <a:rPr lang="en-US" altLang="en-US"/>
              <a:t>Formulas for a few shapes are given in Serway &amp; Vuille Table 8.1, on p. 243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5B4B316-D717-90A6-E046-7B86CFA358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Moments of Inertia</a:t>
            </a:r>
          </a:p>
        </p:txBody>
      </p:sp>
      <p:pic>
        <p:nvPicPr>
          <p:cNvPr id="27651" name="Picture 3">
            <a:extLst>
              <a:ext uri="{FF2B5EF4-FFF2-40B4-BE49-F238E27FC236}">
                <a16:creationId xmlns:a16="http://schemas.microsoft.com/office/drawing/2014/main" id="{BCF7306A-8501-5BBA-A70D-4C807D6E7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8537575" cy="4953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2" name="Text Box 4">
            <a:extLst>
              <a:ext uri="{FF2B5EF4-FFF2-40B4-BE49-F238E27FC236}">
                <a16:creationId xmlns:a16="http://schemas.microsoft.com/office/drawing/2014/main" id="{5CE72456-144D-9136-FE16-070180E4C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324600"/>
            <a:ext cx="5251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Source</a:t>
            </a:r>
            <a:r>
              <a:rPr lang="en-US" altLang="en-US" sz="1800" b="0">
                <a:solidFill>
                  <a:schemeClr val="tx1"/>
                </a:solidFill>
              </a:rPr>
              <a:t>: Young and Freedman, Table 9-2, p. 291.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66ED8F1-A560-967C-1A4C-CCBF646F6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Newton’s Second Law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CC2D829-156A-5323-2950-B56B6846CC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Force is the rate of change of momentum</a:t>
            </a:r>
          </a:p>
        </p:txBody>
      </p:sp>
      <p:sp>
        <p:nvSpPr>
          <p:cNvPr id="29700" name="Rectangle 9">
            <a:extLst>
              <a:ext uri="{FF2B5EF4-FFF2-40B4-BE49-F238E27FC236}">
                <a16:creationId xmlns:a16="http://schemas.microsoft.com/office/drawing/2014/main" id="{B5197AAF-D206-A7E0-5FE3-9142806DD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10000"/>
            <a:ext cx="8153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2"/>
              </a:buClr>
              <a:buFont typeface="Times" panose="02020603050405020304" pitchFamily="18" charset="0"/>
              <a:buChar char="•"/>
            </a:pPr>
            <a:r>
              <a:rPr lang="en-US" altLang="en-US" b="0">
                <a:solidFill>
                  <a:schemeClr val="accent2"/>
                </a:solidFill>
              </a:rPr>
              <a:t>Torque</a:t>
            </a:r>
            <a:r>
              <a:rPr lang="en-US" altLang="en-US" b="0"/>
              <a:t> is the </a:t>
            </a:r>
            <a:r>
              <a:rPr lang="en-US" altLang="en-US" b="0">
                <a:solidFill>
                  <a:schemeClr val="tx2"/>
                </a:solidFill>
              </a:rPr>
              <a:t>rate of change</a:t>
            </a:r>
            <a:r>
              <a:rPr lang="en-US" altLang="en-US" b="0"/>
              <a:t> of </a:t>
            </a:r>
            <a:r>
              <a:rPr lang="en-US" altLang="en-US" b="0">
                <a:solidFill>
                  <a:schemeClr val="accent2"/>
                </a:solidFill>
              </a:rPr>
              <a:t>angular momentum</a:t>
            </a:r>
            <a:endParaRPr lang="en-US" altLang="en-US" b="0"/>
          </a:p>
        </p:txBody>
      </p:sp>
      <p:grpSp>
        <p:nvGrpSpPr>
          <p:cNvPr id="29701" name="Group 22">
            <a:extLst>
              <a:ext uri="{FF2B5EF4-FFF2-40B4-BE49-F238E27FC236}">
                <a16:creationId xmlns:a16="http://schemas.microsoft.com/office/drawing/2014/main" id="{07F34AFE-84A4-6D60-2D8D-E54A91960E6D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286000"/>
            <a:ext cx="1676400" cy="1295400"/>
            <a:chOff x="2160" y="1296"/>
            <a:chExt cx="1056" cy="816"/>
          </a:xfrm>
        </p:grpSpPr>
        <p:sp>
          <p:nvSpPr>
            <p:cNvPr id="29709" name="Rectangle 6">
              <a:extLst>
                <a:ext uri="{FF2B5EF4-FFF2-40B4-BE49-F238E27FC236}">
                  <a16:creationId xmlns:a16="http://schemas.microsoft.com/office/drawing/2014/main" id="{F6688540-EFF2-1959-DAD5-B4B172DD87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680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chemeClr val="tx2"/>
                  </a:solidFill>
                  <a:latin typeface="Symbol" panose="05050102010706020507" pitchFamily="18" charset="2"/>
                </a:rPr>
                <a:t>D</a:t>
              </a:r>
              <a:r>
                <a:rPr lang="en-US" altLang="en-US" b="0" i="1">
                  <a:solidFill>
                    <a:schemeClr val="tx2"/>
                  </a:solidFill>
                </a:rPr>
                <a:t>t</a:t>
              </a:r>
              <a:r>
                <a:rPr lang="en-US" altLang="en-US" b="0">
                  <a:solidFill>
                    <a:schemeClr val="tx2"/>
                  </a:solidFill>
                </a:rPr>
                <a:t> </a:t>
              </a:r>
            </a:p>
          </p:txBody>
        </p:sp>
        <p:sp>
          <p:nvSpPr>
            <p:cNvPr id="29710" name="Rectangle 4">
              <a:extLst>
                <a:ext uri="{FF2B5EF4-FFF2-40B4-BE49-F238E27FC236}">
                  <a16:creationId xmlns:a16="http://schemas.microsoft.com/office/drawing/2014/main" id="{2A4E7186-2EFE-03C6-54FE-915B6E695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488"/>
              <a:ext cx="5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>
                  <a:solidFill>
                    <a:schemeClr val="tx2"/>
                  </a:solidFill>
                </a:rPr>
                <a:t>F</a:t>
              </a:r>
              <a:r>
                <a:rPr lang="en-US" altLang="en-US" b="0">
                  <a:solidFill>
                    <a:schemeClr val="hlink"/>
                  </a:solidFill>
                </a:rPr>
                <a:t> </a:t>
              </a:r>
              <a:r>
                <a:rPr lang="en-US" altLang="en-US" b="0"/>
                <a:t>= </a:t>
              </a:r>
            </a:p>
          </p:txBody>
        </p:sp>
        <p:sp>
          <p:nvSpPr>
            <p:cNvPr id="29711" name="Line 7">
              <a:extLst>
                <a:ext uri="{FF2B5EF4-FFF2-40B4-BE49-F238E27FC236}">
                  <a16:creationId xmlns:a16="http://schemas.microsoft.com/office/drawing/2014/main" id="{6C0779CB-A569-A95F-010A-9CC95144CF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7" y="1536"/>
              <a:ext cx="1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2" name="Rectangle 5">
              <a:extLst>
                <a:ext uri="{FF2B5EF4-FFF2-40B4-BE49-F238E27FC236}">
                  <a16:creationId xmlns:a16="http://schemas.microsoft.com/office/drawing/2014/main" id="{13691F66-4BA8-CBF8-1FA7-310627350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29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chemeClr val="tx2"/>
                  </a:solidFill>
                  <a:latin typeface="Symbol" panose="05050102010706020507" pitchFamily="18" charset="2"/>
                </a:rPr>
                <a:t>D</a:t>
              </a:r>
              <a:r>
                <a:rPr lang="en-US" altLang="en-US" b="0" i="1">
                  <a:solidFill>
                    <a:schemeClr val="tx2"/>
                  </a:solidFill>
                </a:rPr>
                <a:t>p</a:t>
              </a:r>
              <a:r>
                <a:rPr lang="en-US" altLang="en-US" b="0">
                  <a:solidFill>
                    <a:schemeClr val="tx2"/>
                  </a:solidFill>
                </a:rPr>
                <a:t> </a:t>
              </a:r>
            </a:p>
          </p:txBody>
        </p:sp>
        <p:sp>
          <p:nvSpPr>
            <p:cNvPr id="29713" name="Line 8">
              <a:extLst>
                <a:ext uri="{FF2B5EF4-FFF2-40B4-BE49-F238E27FC236}">
                  <a16:creationId xmlns:a16="http://schemas.microsoft.com/office/drawing/2014/main" id="{EFA3FA47-21F9-81C2-9A86-EB9A1B6AD1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70"/>
              <a:ext cx="1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4" name="Line 12">
              <a:extLst>
                <a:ext uri="{FF2B5EF4-FFF2-40B4-BE49-F238E27FC236}">
                  <a16:creationId xmlns:a16="http://schemas.microsoft.com/office/drawing/2014/main" id="{82B17D4E-0ECD-DF02-13E4-AFDFA6D892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1680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02" name="Group 21">
            <a:extLst>
              <a:ext uri="{FF2B5EF4-FFF2-40B4-BE49-F238E27FC236}">
                <a16:creationId xmlns:a16="http://schemas.microsoft.com/office/drawing/2014/main" id="{E35E8C5F-B747-AF19-95BA-6F37188E950A}"/>
              </a:ext>
            </a:extLst>
          </p:cNvPr>
          <p:cNvGrpSpPr>
            <a:grpSpLocks/>
          </p:cNvGrpSpPr>
          <p:nvPr/>
        </p:nvGrpSpPr>
        <p:grpSpPr bwMode="auto">
          <a:xfrm>
            <a:off x="3314700" y="4953000"/>
            <a:ext cx="1676400" cy="1219200"/>
            <a:chOff x="2088" y="2736"/>
            <a:chExt cx="1056" cy="768"/>
          </a:xfrm>
        </p:grpSpPr>
        <p:sp>
          <p:nvSpPr>
            <p:cNvPr id="29703" name="Rectangle 13">
              <a:extLst>
                <a:ext uri="{FF2B5EF4-FFF2-40B4-BE49-F238E27FC236}">
                  <a16:creationId xmlns:a16="http://schemas.microsoft.com/office/drawing/2014/main" id="{C6F59E45-CCB9-24D1-399F-CE88EC580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6" y="3072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rgbClr val="800000"/>
                  </a:solidFill>
                  <a:latin typeface="Symbol" panose="05050102010706020507" pitchFamily="18" charset="2"/>
                </a:rPr>
                <a:t>D</a:t>
              </a:r>
              <a:r>
                <a:rPr lang="en-US" altLang="en-US" b="0" i="1">
                  <a:solidFill>
                    <a:srgbClr val="800000"/>
                  </a:solidFill>
                </a:rPr>
                <a:t>t</a:t>
              </a:r>
              <a:r>
                <a:rPr lang="en-US" altLang="en-US" b="0"/>
                <a:t> </a:t>
              </a:r>
            </a:p>
          </p:txBody>
        </p:sp>
        <p:sp>
          <p:nvSpPr>
            <p:cNvPr id="29704" name="Rectangle 15">
              <a:extLst>
                <a:ext uri="{FF2B5EF4-FFF2-40B4-BE49-F238E27FC236}">
                  <a16:creationId xmlns:a16="http://schemas.microsoft.com/office/drawing/2014/main" id="{07C02B95-8CAB-9473-81C7-1A27C74CA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8" y="2880"/>
              <a:ext cx="5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  <a:latin typeface="Symbol" panose="05050102010706020507" pitchFamily="18" charset="2"/>
                </a:rPr>
                <a:t>t</a:t>
              </a:r>
              <a:r>
                <a:rPr lang="en-US" altLang="en-US" b="0">
                  <a:solidFill>
                    <a:schemeClr val="hlink"/>
                  </a:solidFill>
                </a:rPr>
                <a:t> </a:t>
              </a:r>
              <a:r>
                <a:rPr lang="en-US" altLang="en-US" b="0"/>
                <a:t>= </a:t>
              </a:r>
            </a:p>
          </p:txBody>
        </p:sp>
        <p:sp>
          <p:nvSpPr>
            <p:cNvPr id="29705" name="Line 16">
              <a:extLst>
                <a:ext uri="{FF2B5EF4-FFF2-40B4-BE49-F238E27FC236}">
                  <a16:creationId xmlns:a16="http://schemas.microsoft.com/office/drawing/2014/main" id="{8485F288-42C0-487E-264D-A5892E07E8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0" y="2971"/>
              <a:ext cx="123" cy="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Rectangle 18">
              <a:extLst>
                <a:ext uri="{FF2B5EF4-FFF2-40B4-BE49-F238E27FC236}">
                  <a16:creationId xmlns:a16="http://schemas.microsoft.com/office/drawing/2014/main" id="{D530FF5A-C5E8-ADBD-0530-C053B58E9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6" y="273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rgbClr val="800000"/>
                  </a:solidFill>
                  <a:latin typeface="Symbol" panose="05050102010706020507" pitchFamily="18" charset="2"/>
                </a:rPr>
                <a:t>D</a:t>
              </a:r>
              <a:r>
                <a:rPr lang="en-US" altLang="en-US" b="0" i="1">
                  <a:solidFill>
                    <a:srgbClr val="800000"/>
                  </a:solidFill>
                </a:rPr>
                <a:t>L</a:t>
              </a:r>
              <a:r>
                <a:rPr lang="en-US" altLang="en-US" b="0"/>
                <a:t> </a:t>
              </a:r>
            </a:p>
          </p:txBody>
        </p:sp>
        <p:sp>
          <p:nvSpPr>
            <p:cNvPr id="29707" name="Line 19">
              <a:extLst>
                <a:ext uri="{FF2B5EF4-FFF2-40B4-BE49-F238E27FC236}">
                  <a16:creationId xmlns:a16="http://schemas.microsoft.com/office/drawing/2014/main" id="{E84EB8A5-57E6-1C38-11F0-0E933AC8A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1" y="2753"/>
              <a:ext cx="123" cy="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Line 20">
              <a:extLst>
                <a:ext uri="{FF2B5EF4-FFF2-40B4-BE49-F238E27FC236}">
                  <a16:creationId xmlns:a16="http://schemas.microsoft.com/office/drawing/2014/main" id="{D2670D1B-621A-A567-3A2F-1C25ECA8F6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8" y="3072"/>
              <a:ext cx="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8">
      <a:dk1>
        <a:srgbClr val="003366"/>
      </a:dk1>
      <a:lt1>
        <a:srgbClr val="FFFFFF"/>
      </a:lt1>
      <a:dk2>
        <a:srgbClr val="003466"/>
      </a:dk2>
      <a:lt2>
        <a:srgbClr val="969696"/>
      </a:lt2>
      <a:accent1>
        <a:srgbClr val="C000E6"/>
      </a:accent1>
      <a:accent2>
        <a:srgbClr val="0053FF"/>
      </a:accent2>
      <a:accent3>
        <a:srgbClr val="00B050"/>
      </a:accent3>
      <a:accent4>
        <a:srgbClr val="002A56"/>
      </a:accent4>
      <a:accent5>
        <a:srgbClr val="009999"/>
      </a:accent5>
      <a:accent6>
        <a:srgbClr val="004AE7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4952</TotalTime>
  <Words>601</Words>
  <Application>Microsoft Macintosh PowerPoint</Application>
  <PresentationFormat>On-screen Show (4:3)</PresentationFormat>
  <Paragraphs>91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Symbol</vt:lpstr>
      <vt:lpstr>Times</vt:lpstr>
      <vt:lpstr>Verdana</vt:lpstr>
      <vt:lpstr>Default Design</vt:lpstr>
      <vt:lpstr>Angular Momentum</vt:lpstr>
      <vt:lpstr>Objectives</vt:lpstr>
      <vt:lpstr>Angular Momentum</vt:lpstr>
      <vt:lpstr>Units of Angular Momentum</vt:lpstr>
      <vt:lpstr>Extended Object</vt:lpstr>
      <vt:lpstr>I of a Point Mass</vt:lpstr>
      <vt:lpstr>Moments of Inertia</vt:lpstr>
      <vt:lpstr>Moments of Inertia</vt:lpstr>
      <vt:lpstr>Newton’s Second Law</vt:lpstr>
      <vt:lpstr>Axis off-center</vt:lpstr>
      <vt:lpstr>Group work</vt:lpstr>
      <vt:lpstr>Composite object</vt:lpstr>
      <vt:lpstr>Conservation of Angular Momentum</vt:lpstr>
      <vt:lpstr>Question</vt:lpstr>
      <vt:lpstr>Conservation of Angular Momentum</vt:lpstr>
      <vt:lpstr>Conservation of Momentum</vt:lpstr>
      <vt:lpstr>Conservation of Energy</vt:lpstr>
      <vt:lpstr>Rotational Kinetic Energy</vt:lpstr>
      <vt:lpstr>Rotating Kinetic Energy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Torque</dc:title>
  <dc:creator>Rich Barrans</dc:creator>
  <cp:lastModifiedBy>Richard Barrans</cp:lastModifiedBy>
  <cp:revision>303</cp:revision>
  <cp:lastPrinted>2024-10-25T15:40:20Z</cp:lastPrinted>
  <dcterms:created xsi:type="dcterms:W3CDTF">2003-08-04T19:23:16Z</dcterms:created>
  <dcterms:modified xsi:type="dcterms:W3CDTF">2025-10-29T13:25:39Z</dcterms:modified>
</cp:coreProperties>
</file>